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8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14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7529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90d6eb7f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890d6eb7f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90d6eb7f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890d6eb7f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90d6eb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890d6eb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90d6eb7f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890d6eb7f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91193039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891193039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90d6eb7f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890d6eb7f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91193039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891193039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0d6eb7f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890d6eb7f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1193039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891193039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90d6eb7f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890d6eb7f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84" name="Google Shape;2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90d6eb7f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890d6eb7f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90d6eb7f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890d6eb7f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91193039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891193039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90d6eb7f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890d6eb7f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1" name="Google Shape;32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3" name="Google Shape;33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0d6eb7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890d6eb7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0d6eb7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890d6eb7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90d6eb7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890d6eb7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90d6eb7f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890d6eb7f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1193039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91193039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91193039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891193039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91193039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891193039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DOM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manipulation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 idx="4294967295"/>
          </p:nvPr>
        </p:nvSpPr>
        <p:spPr>
          <a:xfrm>
            <a:off x="4364450" y="2203750"/>
            <a:ext cx="33141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Manipulating the DOM</a:t>
            </a:r>
            <a:endParaRPr sz="2998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We can change the DOM dinamically using JavaScript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add/remove HTML elements to the DOM tree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change the HTML elements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their content</a:t>
            </a:r>
            <a:endParaRPr sz="2400" b="1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styling</a:t>
            </a:r>
            <a:endParaRPr sz="2400" b="1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attributes - src, href</a:t>
            </a:r>
            <a:r>
              <a:rPr lang="en-US" sz="2400">
                <a:solidFill>
                  <a:schemeClr val="dk1"/>
                </a:solidFill>
              </a:rPr>
              <a:t> etc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571025" y="0"/>
            <a:ext cx="82461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Manipulating the DOM</a:t>
            </a:r>
            <a:endParaRPr sz="1900"/>
          </a:p>
        </p:txBody>
      </p:sp>
      <p:sp>
        <p:nvSpPr>
          <p:cNvPr id="219" name="Google Shape;219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Manipulating the DOM</a:t>
            </a:r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</a:rPr>
              <a:t>createElement</a:t>
            </a:r>
            <a:r>
              <a:rPr lang="en-US" sz="2400" b="1" dirty="0">
                <a:solidFill>
                  <a:schemeClr val="dk1"/>
                </a:solidFill>
              </a:rPr>
              <a:t>(tag-name)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33AC71"/>
              </a:solidFill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dirty="0" err="1">
                <a:solidFill>
                  <a:schemeClr val="dk1"/>
                </a:solidFill>
              </a:rPr>
              <a:t>document.</a:t>
            </a:r>
            <a:r>
              <a:rPr lang="en-US" sz="2400" b="1" dirty="0" err="1">
                <a:solidFill>
                  <a:schemeClr val="lt1"/>
                </a:solidFill>
              </a:rPr>
              <a:t>createElement</a:t>
            </a:r>
            <a:r>
              <a:rPr lang="en-US" sz="2400" b="1" dirty="0">
                <a:solidFill>
                  <a:schemeClr val="lt1"/>
                </a:solidFill>
              </a:rPr>
              <a:t>(</a:t>
            </a:r>
            <a:r>
              <a:rPr lang="en-US" sz="2400" b="1" dirty="0" err="1">
                <a:solidFill>
                  <a:schemeClr val="lt1"/>
                </a:solidFill>
              </a:rPr>
              <a:t>elementName</a:t>
            </a:r>
            <a:r>
              <a:rPr lang="en-US" sz="2400" b="1" dirty="0">
                <a:solidFill>
                  <a:schemeClr val="lt1"/>
                </a:solidFill>
              </a:rPr>
              <a:t>)</a:t>
            </a:r>
            <a:endParaRPr dirty="0">
              <a:solidFill>
                <a:schemeClr val="lt1"/>
              </a:solidFill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dirty="0">
                <a:solidFill>
                  <a:schemeClr val="dk1"/>
                </a:solidFill>
              </a:rPr>
              <a:t>returns a JS object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var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liElement</a:t>
            </a:r>
            <a:r>
              <a:rPr lang="en-US" sz="2400" dirty="0">
                <a:solidFill>
                  <a:schemeClr val="dk1"/>
                </a:solidFill>
              </a:rPr>
              <a:t> = </a:t>
            </a:r>
            <a:r>
              <a:rPr lang="en-US" sz="2400" dirty="0" err="1">
                <a:solidFill>
                  <a:schemeClr val="dk1"/>
                </a:solidFill>
              </a:rPr>
              <a:t>document.createElement</a:t>
            </a:r>
            <a:r>
              <a:rPr lang="en-US" sz="2400" dirty="0">
                <a:solidFill>
                  <a:schemeClr val="dk1"/>
                </a:solidFill>
              </a:rPr>
              <a:t>("li");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//returns JS Object - list item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createElement()</a:t>
            </a:r>
            <a:endParaRPr sz="1900"/>
          </a:p>
        </p:txBody>
      </p:sp>
      <p:sp>
        <p:nvSpPr>
          <p:cNvPr id="227" name="Google Shape;227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121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When creating a HTML element dinamically - it is a </a:t>
            </a:r>
            <a:r>
              <a:rPr lang="en-US" sz="2400" b="1">
                <a:solidFill>
                  <a:schemeClr val="dk1"/>
                </a:solidFill>
              </a:rPr>
              <a:t>JavaScript object.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This object is still not part of the </a:t>
            </a:r>
            <a:r>
              <a:rPr lang="en-US" sz="2400" b="1">
                <a:solidFill>
                  <a:schemeClr val="lt1"/>
                </a:solidFill>
              </a:rPr>
              <a:t>DOM tree</a:t>
            </a:r>
            <a:endParaRPr>
              <a:solidFill>
                <a:schemeClr val="lt1"/>
              </a:solidFill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The newly created element needs to be </a:t>
            </a:r>
            <a:r>
              <a:rPr lang="en-US" sz="2400" b="1">
                <a:solidFill>
                  <a:schemeClr val="dk1"/>
                </a:solidFill>
              </a:rPr>
              <a:t>appended to the DOM tree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571033" y="0"/>
            <a:ext cx="8246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appendChild()</a:t>
            </a:r>
            <a:endParaRPr sz="1900"/>
          </a:p>
        </p:txBody>
      </p:sp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615300" y="3365875"/>
            <a:ext cx="10961400" cy="2066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0" dirty="0" err="1">
                <a:solidFill>
                  <a:srgbClr val="1A340C"/>
                </a:solidFill>
              </a:rPr>
              <a:t>var</a:t>
            </a:r>
            <a:r>
              <a:rPr lang="en-US" sz="2400" b="0" dirty="0">
                <a:solidFill>
                  <a:srgbClr val="1A340C"/>
                </a:solidFill>
              </a:rPr>
              <a:t> </a:t>
            </a:r>
            <a:r>
              <a:rPr lang="en-US" sz="2400" b="0" dirty="0" err="1">
                <a:solidFill>
                  <a:srgbClr val="1A340C"/>
                </a:solidFill>
              </a:rPr>
              <a:t>studentsList</a:t>
            </a:r>
            <a:r>
              <a:rPr lang="en-US" sz="2400" b="0" dirty="0">
                <a:solidFill>
                  <a:srgbClr val="1A340C"/>
                </a:solidFill>
              </a:rPr>
              <a:t> = </a:t>
            </a:r>
            <a:r>
              <a:rPr lang="en-US" sz="2400" b="0" dirty="0" err="1">
                <a:solidFill>
                  <a:srgbClr val="1A340C"/>
                </a:solidFill>
              </a:rPr>
              <a:t>document.createElement</a:t>
            </a:r>
            <a:r>
              <a:rPr lang="en-US" sz="2400" b="0" dirty="0">
                <a:solidFill>
                  <a:srgbClr val="1A340C"/>
                </a:solidFill>
              </a:rPr>
              <a:t>("</a:t>
            </a:r>
            <a:r>
              <a:rPr lang="en-US" sz="2400" b="0" dirty="0" err="1">
                <a:solidFill>
                  <a:srgbClr val="1A340C"/>
                </a:solidFill>
              </a:rPr>
              <a:t>ul</a:t>
            </a:r>
            <a:r>
              <a:rPr lang="en-US" sz="2400" b="0" dirty="0">
                <a:solidFill>
                  <a:srgbClr val="1A340C"/>
                </a:solidFill>
              </a:rPr>
              <a:t>");</a:t>
            </a:r>
            <a:endParaRPr sz="3398" b="0" dirty="0">
              <a:solidFill>
                <a:srgbClr val="1A340C"/>
              </a:solidFill>
            </a:endParaRPr>
          </a:p>
          <a:p>
            <a:pPr marL="0" lvl="0" indent="520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0" dirty="0" err="1">
                <a:solidFill>
                  <a:srgbClr val="1A340C"/>
                </a:solidFill>
              </a:rPr>
              <a:t>var</a:t>
            </a:r>
            <a:r>
              <a:rPr lang="en-US" sz="2400" b="0" dirty="0">
                <a:solidFill>
                  <a:srgbClr val="1A340C"/>
                </a:solidFill>
              </a:rPr>
              <a:t> </a:t>
            </a:r>
            <a:r>
              <a:rPr lang="en-US" sz="2400" b="0" dirty="0" err="1">
                <a:solidFill>
                  <a:srgbClr val="1A340C"/>
                </a:solidFill>
              </a:rPr>
              <a:t>studentLi</a:t>
            </a:r>
            <a:r>
              <a:rPr lang="en-US" sz="2400" b="0" dirty="0">
                <a:solidFill>
                  <a:srgbClr val="1A340C"/>
                </a:solidFill>
              </a:rPr>
              <a:t> = </a:t>
            </a:r>
            <a:r>
              <a:rPr lang="en-US" sz="2400" b="0" dirty="0" err="1">
                <a:solidFill>
                  <a:srgbClr val="1A340C"/>
                </a:solidFill>
              </a:rPr>
              <a:t>document.createElement</a:t>
            </a:r>
            <a:r>
              <a:rPr lang="en-US" sz="2400" b="0" dirty="0">
                <a:solidFill>
                  <a:srgbClr val="1A340C"/>
                </a:solidFill>
              </a:rPr>
              <a:t>("li");</a:t>
            </a:r>
            <a:br>
              <a:rPr lang="en-US" sz="2400" b="0" dirty="0">
                <a:solidFill>
                  <a:srgbClr val="1A340C"/>
                </a:solidFill>
              </a:rPr>
            </a:br>
            <a:r>
              <a:rPr lang="en-US" sz="2400" b="0" dirty="0">
                <a:solidFill>
                  <a:srgbClr val="1A340C"/>
                </a:solidFill>
              </a:rPr>
              <a:t>		</a:t>
            </a:r>
            <a:r>
              <a:rPr lang="en-US" sz="2400" b="0" dirty="0" err="1">
                <a:solidFill>
                  <a:srgbClr val="1A340C"/>
                </a:solidFill>
              </a:rPr>
              <a:t>studentsList.appendChild</a:t>
            </a:r>
            <a:r>
              <a:rPr lang="en-US" sz="2400" b="0" dirty="0">
                <a:solidFill>
                  <a:srgbClr val="1A340C"/>
                </a:solidFill>
              </a:rPr>
              <a:t>(</a:t>
            </a:r>
            <a:r>
              <a:rPr lang="en-US" sz="2400" b="0" dirty="0" err="1">
                <a:solidFill>
                  <a:srgbClr val="1A340C"/>
                </a:solidFill>
              </a:rPr>
              <a:t>studentLi</a:t>
            </a:r>
            <a:r>
              <a:rPr lang="en-US" sz="2400" b="0" dirty="0">
                <a:solidFill>
                  <a:srgbClr val="1A340C"/>
                </a:solidFill>
              </a:rPr>
              <a:t>);</a:t>
            </a:r>
            <a:br>
              <a:rPr lang="en-US" sz="2400" b="0" dirty="0">
                <a:solidFill>
                  <a:srgbClr val="1A340C"/>
                </a:solidFill>
              </a:rPr>
            </a:br>
            <a:r>
              <a:rPr lang="en-US" sz="2400" b="0" dirty="0">
                <a:solidFill>
                  <a:srgbClr val="1A340C"/>
                </a:solidFill>
              </a:rPr>
              <a:t>  			</a:t>
            </a:r>
            <a:r>
              <a:rPr lang="en-US" sz="2400" dirty="0" err="1">
                <a:solidFill>
                  <a:schemeClr val="lt1"/>
                </a:solidFill>
              </a:rPr>
              <a:t>document.body.appendChild</a:t>
            </a:r>
            <a:r>
              <a:rPr lang="en-US" sz="2400" dirty="0">
                <a:solidFill>
                  <a:schemeClr val="lt1"/>
                </a:solidFill>
              </a:rPr>
              <a:t>(</a:t>
            </a:r>
            <a:r>
              <a:rPr lang="en-US" sz="2400" dirty="0" err="1">
                <a:solidFill>
                  <a:schemeClr val="lt1"/>
                </a:solidFill>
              </a:rPr>
              <a:t>studentsList</a:t>
            </a:r>
            <a:r>
              <a:rPr lang="en-US" sz="2400" dirty="0">
                <a:solidFill>
                  <a:schemeClr val="lt1"/>
                </a:solidFill>
              </a:rPr>
              <a:t>);</a:t>
            </a:r>
            <a:endParaRPr sz="3398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rgbClr val="1A340C"/>
              </a:solidFill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</a:rPr>
              <a:t>element.appendChild</a:t>
            </a:r>
            <a:r>
              <a:rPr lang="en-US" sz="2400" b="1" dirty="0">
                <a:solidFill>
                  <a:schemeClr val="dk1"/>
                </a:solidFill>
              </a:rPr>
              <a:t>(</a:t>
            </a:r>
            <a:r>
              <a:rPr lang="en-US" sz="2400" b="1" dirty="0" err="1">
                <a:solidFill>
                  <a:schemeClr val="dk1"/>
                </a:solidFill>
              </a:rPr>
              <a:t>childElement</a:t>
            </a:r>
            <a:r>
              <a:rPr lang="en-US" sz="2400" b="1" dirty="0">
                <a:solidFill>
                  <a:schemeClr val="dk1"/>
                </a:solidFill>
              </a:rPr>
              <a:t>) </a:t>
            </a:r>
            <a:endParaRPr sz="2400" b="1" dirty="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appends the child element at the end of the element</a:t>
            </a:r>
            <a:endParaRPr sz="2400"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solidFill>
                  <a:schemeClr val="dk1"/>
                </a:solidFill>
              </a:rPr>
              <a:t>parent.insertBefore</a:t>
            </a:r>
            <a:r>
              <a:rPr lang="en-US" sz="2300" b="1" dirty="0">
                <a:solidFill>
                  <a:schemeClr val="dk1"/>
                </a:solidFill>
              </a:rPr>
              <a:t>(</a:t>
            </a:r>
            <a:r>
              <a:rPr lang="en-US" sz="2300" b="1" dirty="0" err="1">
                <a:solidFill>
                  <a:schemeClr val="dk1"/>
                </a:solidFill>
              </a:rPr>
              <a:t>childElement</a:t>
            </a:r>
            <a:r>
              <a:rPr lang="en-US" sz="2300" b="1" dirty="0">
                <a:solidFill>
                  <a:schemeClr val="dk1"/>
                </a:solidFill>
              </a:rPr>
              <a:t>, </a:t>
            </a:r>
            <a:r>
              <a:rPr lang="en-US" sz="2300" b="1" dirty="0" err="1">
                <a:solidFill>
                  <a:schemeClr val="dk1"/>
                </a:solidFill>
              </a:rPr>
              <a:t>specificElement</a:t>
            </a:r>
            <a:r>
              <a:rPr lang="en-US" sz="2300" b="1" dirty="0">
                <a:solidFill>
                  <a:schemeClr val="dk1"/>
                </a:solidFill>
              </a:rPr>
              <a:t>)</a:t>
            </a:r>
            <a:endParaRPr sz="2300" b="1" dirty="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appends the child element before specific element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DOM API</a:t>
            </a:r>
            <a:endParaRPr sz="1900"/>
          </a:p>
        </p:txBody>
      </p:sp>
      <p:sp>
        <p:nvSpPr>
          <p:cNvPr id="243" name="Google Shape;243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 idx="4294967295"/>
          </p:nvPr>
        </p:nvSpPr>
        <p:spPr>
          <a:xfrm>
            <a:off x="4378800" y="1658550"/>
            <a:ext cx="3429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800">
                <a:solidFill>
                  <a:srgbClr val="FFFFFF"/>
                </a:solidFill>
              </a:rPr>
              <a:t>Remove elements from the DOM</a:t>
            </a:r>
            <a:endParaRPr sz="28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element.</a:t>
            </a:r>
            <a:r>
              <a:rPr lang="en-US" sz="24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removeChild</a:t>
            </a:r>
            <a:r>
              <a:rPr lang="en-US" sz="2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elToRemove</a:t>
            </a: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endParaRPr sz="2400" b="1" dirty="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target parent element</a:t>
            </a:r>
            <a:endParaRPr sz="2400" dirty="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target element in parent to remove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DOM API</a:t>
            </a:r>
            <a:endParaRPr sz="1900"/>
          </a:p>
        </p:txBody>
      </p:sp>
      <p:sp>
        <p:nvSpPr>
          <p:cNvPr id="256" name="Google Shape;256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 idx="4294967295"/>
          </p:nvPr>
        </p:nvSpPr>
        <p:spPr>
          <a:xfrm>
            <a:off x="4307050" y="2053375"/>
            <a:ext cx="3529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700">
                <a:solidFill>
                  <a:srgbClr val="FFFFFF"/>
                </a:solidFill>
              </a:rPr>
              <a:t>change elements from the DOM tree</a:t>
            </a:r>
            <a:endParaRPr sz="2698"/>
          </a:p>
          <a:p>
            <a:pPr marL="0" lvl="0" indent="0" algn="ctr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7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7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changing element style</a:t>
            </a:r>
            <a:endParaRPr sz="2400" b="1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>
                <a:solidFill>
                  <a:schemeClr val="dk1"/>
                </a:solidFill>
              </a:rPr>
              <a:t>JS changes the element`s inline style</a:t>
            </a:r>
            <a:endParaRPr sz="240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JS doesn`t change the linked .css files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DOM API</a:t>
            </a:r>
            <a:endParaRPr sz="1900"/>
          </a:p>
        </p:txBody>
      </p:sp>
      <p:sp>
        <p:nvSpPr>
          <p:cNvPr id="269" name="Google Shape;269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element.style.property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2482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98" b="0" dirty="0" err="1">
                <a:solidFill>
                  <a:srgbClr val="1A340C"/>
                </a:solidFill>
              </a:rPr>
              <a:t>var</a:t>
            </a:r>
            <a:r>
              <a:rPr lang="en-US" sz="3298" b="0" dirty="0">
                <a:solidFill>
                  <a:srgbClr val="1A340C"/>
                </a:solidFill>
              </a:rPr>
              <a:t> div = </a:t>
            </a:r>
            <a:r>
              <a:rPr lang="en-US" sz="3298" b="0" dirty="0" err="1">
                <a:solidFill>
                  <a:srgbClr val="1A340C"/>
                </a:solidFill>
              </a:rPr>
              <a:t>document.getElementById</a:t>
            </a:r>
            <a:r>
              <a:rPr lang="en-US" sz="3298" b="0" dirty="0">
                <a:solidFill>
                  <a:srgbClr val="1A340C"/>
                </a:solidFill>
              </a:rPr>
              <a:t>("content");</a:t>
            </a:r>
            <a:br>
              <a:rPr lang="en-US" sz="3298" b="0" dirty="0">
                <a:solidFill>
                  <a:srgbClr val="1A340C"/>
                </a:solidFill>
              </a:rPr>
            </a:br>
            <a:r>
              <a:rPr lang="en-US" sz="3298" b="0" dirty="0">
                <a:solidFill>
                  <a:srgbClr val="1A340C"/>
                </a:solidFill>
              </a:rPr>
              <a:t>  </a:t>
            </a:r>
            <a:r>
              <a:rPr lang="en-US" sz="3298" b="0" dirty="0" err="1">
                <a:solidFill>
                  <a:srgbClr val="1A340C"/>
                </a:solidFill>
              </a:rPr>
              <a:t>div.style.display</a:t>
            </a:r>
            <a:r>
              <a:rPr lang="en-US" sz="3298" b="0" dirty="0">
                <a:solidFill>
                  <a:srgbClr val="1A340C"/>
                </a:solidFill>
              </a:rPr>
              <a:t> = "block";</a:t>
            </a:r>
            <a:br>
              <a:rPr lang="en-US" sz="3298" b="0" dirty="0">
                <a:solidFill>
                  <a:srgbClr val="1A340C"/>
                </a:solidFill>
              </a:rPr>
            </a:br>
            <a:r>
              <a:rPr lang="en-US" sz="3298" b="0" dirty="0">
                <a:solidFill>
                  <a:srgbClr val="1A340C"/>
                </a:solidFill>
              </a:rPr>
              <a:t>  </a:t>
            </a:r>
            <a:r>
              <a:rPr lang="en-US" sz="3298" b="0" dirty="0" err="1">
                <a:solidFill>
                  <a:srgbClr val="1A340C"/>
                </a:solidFill>
              </a:rPr>
              <a:t>div.style.width</a:t>
            </a:r>
            <a:r>
              <a:rPr lang="en-US" sz="3298" b="0" dirty="0">
                <a:solidFill>
                  <a:srgbClr val="1A340C"/>
                </a:solidFill>
              </a:rPr>
              <a:t> = </a:t>
            </a:r>
            <a:r>
              <a:rPr lang="en-US" sz="3298" dirty="0">
                <a:solidFill>
                  <a:srgbClr val="1A340C"/>
                </a:solidFill>
              </a:rPr>
              <a:t>"123px"</a:t>
            </a:r>
            <a:r>
              <a:rPr lang="en-US" sz="3298" b="0" dirty="0">
                <a:solidFill>
                  <a:srgbClr val="1A340C"/>
                </a:solidFill>
              </a:rPr>
              <a:t>;</a:t>
            </a:r>
            <a:endParaRPr sz="2298" dirty="0">
              <a:solidFill>
                <a:srgbClr val="1A340C"/>
              </a:solidFill>
            </a:endParaRPr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DOM elements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Traversing the DOM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Manipulating the DOM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Remove elements from the DOM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Change elements from the DOM tree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optimisation</a:t>
            </a:r>
            <a:endParaRPr sz="180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 idx="4294967295"/>
          </p:nvPr>
        </p:nvSpPr>
        <p:spPr>
          <a:xfrm>
            <a:off x="4321400" y="2175050"/>
            <a:ext cx="35151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optimisation</a:t>
            </a:r>
            <a:endParaRPr sz="4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Adding elements to the DOM tree is a </a:t>
            </a:r>
            <a:r>
              <a:rPr lang="en-US" sz="2400" b="1">
                <a:solidFill>
                  <a:schemeClr val="dk1"/>
                </a:solidFill>
              </a:rPr>
              <a:t>slow process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Every time a new element is appended the document is reloaded</a:t>
            </a:r>
            <a:endParaRPr sz="2400"/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It is recommended all new elements to be appended together - the document will be reloaded only once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0" y="146633"/>
            <a:ext cx="9074100" cy="8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optimisation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131"/>
              <a:t>optimisation</a:t>
            </a:r>
            <a:endParaRPr sz="3131"/>
          </a:p>
        </p:txBody>
      </p:sp>
      <p:sp>
        <p:nvSpPr>
          <p:cNvPr id="301" name="Google Shape;301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8" b="1">
                <a:solidFill>
                  <a:schemeClr val="lt1"/>
                </a:solidFill>
              </a:rPr>
              <a:t>DocumentFragment</a:t>
            </a:r>
            <a:r>
              <a:rPr lang="en-US" sz="2698">
                <a:solidFill>
                  <a:schemeClr val="dk1"/>
                </a:solidFill>
              </a:rPr>
              <a:t> </a:t>
            </a:r>
            <a:endParaRPr sz="2698"/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98">
              <a:solidFill>
                <a:schemeClr val="dk1"/>
              </a:solidFill>
            </a:endParaRPr>
          </a:p>
          <a:p>
            <a:pPr marL="6096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2698">
                <a:solidFill>
                  <a:schemeClr val="dk1"/>
                </a:solidFill>
              </a:rPr>
              <a:t>a small </a:t>
            </a:r>
            <a:r>
              <a:rPr lang="en-US" sz="2698" b="1">
                <a:solidFill>
                  <a:schemeClr val="dk1"/>
                </a:solidFill>
              </a:rPr>
              <a:t>DOM element</a:t>
            </a:r>
            <a:endParaRPr sz="2698"/>
          </a:p>
          <a:p>
            <a:pPr marL="6096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2698">
                <a:solidFill>
                  <a:schemeClr val="dk1"/>
                </a:solidFill>
              </a:rPr>
              <a:t>all new elements are appended to </a:t>
            </a:r>
            <a:r>
              <a:rPr lang="en-US" sz="2698" b="1">
                <a:solidFill>
                  <a:schemeClr val="lt1"/>
                </a:solidFill>
              </a:rPr>
              <a:t>DocumentFragment</a:t>
            </a:r>
            <a:endParaRPr sz="2698">
              <a:solidFill>
                <a:schemeClr val="dk1"/>
              </a:solidFill>
            </a:endParaRPr>
          </a:p>
          <a:p>
            <a:pPr marL="6096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to the DOM is appended the DocumentFragment</a:t>
            </a:r>
            <a:endParaRPr sz="2600">
              <a:solidFill>
                <a:schemeClr val="dk1"/>
              </a:solidFill>
            </a:endParaRPr>
          </a:p>
          <a:p>
            <a:pPr marL="6096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the DocumentFragment ‘dissolves’ after being appended to the DOM tree - only the element it contains remain in the DOM tree</a:t>
            </a:r>
            <a:endParaRPr sz="2600"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6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0" y="146633"/>
            <a:ext cx="9074100" cy="8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optimisation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131"/>
              <a:t>optimisation</a:t>
            </a:r>
            <a:endParaRPr sz="3131"/>
          </a:p>
        </p:txBody>
      </p:sp>
      <p:sp>
        <p:nvSpPr>
          <p:cNvPr id="309" name="Google Shape;309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/>
        </p:nvSpPr>
        <p:spPr>
          <a:xfrm>
            <a:off x="0" y="146633"/>
            <a:ext cx="9074100" cy="8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documentFragment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 txBox="1">
            <a:spLocks noGrp="1"/>
          </p:cNvSpPr>
          <p:nvPr>
            <p:ph type="body" idx="1"/>
          </p:nvPr>
        </p:nvSpPr>
        <p:spPr>
          <a:xfrm>
            <a:off x="615300" y="1730075"/>
            <a:ext cx="10961400" cy="4347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98" b="0">
                <a:solidFill>
                  <a:schemeClr val="dk1"/>
                </a:solidFill>
              </a:rPr>
              <a:t>var dFrag = document.createDocumentFragment();</a:t>
            </a:r>
            <a:br>
              <a:rPr lang="en-US" sz="3298" b="0">
                <a:solidFill>
                  <a:schemeClr val="dk1"/>
                </a:solidFill>
              </a:rPr>
            </a:br>
            <a:r>
              <a:rPr lang="en-US" sz="3398" b="0">
                <a:solidFill>
                  <a:schemeClr val="dk1"/>
                </a:solidFill>
              </a:rPr>
              <a:t>    dFrag.appendChild(div);</a:t>
            </a:r>
            <a:br>
              <a:rPr lang="en-US" sz="3398" b="0">
                <a:solidFill>
                  <a:schemeClr val="dk1"/>
                </a:solidFill>
              </a:rPr>
            </a:br>
            <a:r>
              <a:rPr lang="en-US" sz="3398" b="0">
                <a:solidFill>
                  <a:schemeClr val="dk1"/>
                </a:solidFill>
              </a:rPr>
              <a:t>    //appending more elements</a:t>
            </a:r>
            <a:endParaRPr sz="33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8" b="0">
                <a:solidFill>
                  <a:schemeClr val="dk1"/>
                </a:solidFill>
              </a:rPr>
              <a:t>……..</a:t>
            </a:r>
            <a:br>
              <a:rPr lang="en-US" sz="3398" b="0">
                <a:solidFill>
                  <a:schemeClr val="dk1"/>
                </a:solidFill>
              </a:rPr>
            </a:br>
            <a:r>
              <a:rPr lang="en-US" sz="3398" b="0">
                <a:solidFill>
                  <a:schemeClr val="dk1"/>
                </a:solidFill>
              </a:rPr>
              <a:t>    </a:t>
            </a:r>
            <a:r>
              <a:rPr lang="en-US" sz="3398">
                <a:solidFill>
                  <a:schemeClr val="dk1"/>
                </a:solidFill>
              </a:rPr>
              <a:t>document.body.appendChild(dFrag);</a:t>
            </a:r>
            <a:endParaRPr sz="3398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7" name="Google Shape;337;p4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 idx="4294967295"/>
          </p:nvPr>
        </p:nvSpPr>
        <p:spPr>
          <a:xfrm>
            <a:off x="4321400" y="1859400"/>
            <a:ext cx="34578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DOM </a:t>
            </a:r>
            <a:r>
              <a:rPr lang="en-US" sz="4800">
                <a:solidFill>
                  <a:srgbClr val="FFFFFF"/>
                </a:solidFill>
              </a:rPr>
              <a:t>elements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4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</a:t>
            </a:r>
            <a:r>
              <a:rPr lang="en-US" sz="3200" b="1">
                <a:solidFill>
                  <a:srgbClr val="FFFFFF"/>
                </a:solidFill>
              </a:rPr>
              <a:t>elements</a:t>
            </a:r>
            <a:endParaRPr sz="1900"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Every </a:t>
            </a:r>
            <a:r>
              <a:rPr lang="en-US" b="1">
                <a:solidFill>
                  <a:schemeClr val="lt1"/>
                </a:solidFill>
              </a:rPr>
              <a:t>DOM element</a:t>
            </a:r>
            <a:r>
              <a:rPr lang="en-US" b="1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is a JavaScript object.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</a:rPr>
              <a:t>DOM elements can be</a:t>
            </a:r>
            <a:r>
              <a:rPr lang="en-US" sz="2400" b="1">
                <a:solidFill>
                  <a:schemeClr val="lt1"/>
                </a:solidFill>
              </a:rPr>
              <a:t> targeted and selected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</a:rPr>
              <a:t>DOM elements can be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created dynamically</a:t>
            </a:r>
            <a:endParaRPr/>
          </a:p>
          <a:p>
            <a:pPr marL="989981" lvl="1" indent="-418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</a:rPr>
              <a:t>DOM elements can be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changed dynamically</a:t>
            </a:r>
            <a:endParaRPr/>
          </a:p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DOM elements</a:t>
            </a:r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45650" y="1901775"/>
            <a:ext cx="350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3300">
                <a:solidFill>
                  <a:srgbClr val="FFFFFF"/>
                </a:solidFill>
              </a:rPr>
              <a:t>traversing the DOM</a:t>
            </a:r>
            <a:endParaRPr sz="3300" b="1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57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DOM elements have properties concerning their position in the DOM tree: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They have </a:t>
            </a:r>
            <a:endParaRPr sz="2400">
              <a:solidFill>
                <a:schemeClr val="dk1"/>
              </a:solidFill>
            </a:endParaRPr>
          </a:p>
          <a:p>
            <a:pPr marL="1523047" lvl="2" indent="-3427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▪"/>
            </a:pPr>
            <a:r>
              <a:rPr lang="en-US" sz="2400" b="1">
                <a:solidFill>
                  <a:schemeClr val="lt1"/>
                </a:solidFill>
              </a:rPr>
              <a:t>parent - </a:t>
            </a:r>
            <a:r>
              <a:rPr lang="en-US" sz="2400">
                <a:solidFill>
                  <a:schemeClr val="dk1"/>
                </a:solidFill>
              </a:rPr>
              <a:t>their parent element</a:t>
            </a:r>
            <a:endParaRPr>
              <a:solidFill>
                <a:schemeClr val="lt1"/>
              </a:solidFill>
            </a:endParaRPr>
          </a:p>
          <a:p>
            <a:pPr marL="1523047" lvl="2" indent="-3427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▪"/>
            </a:pPr>
            <a:r>
              <a:rPr lang="en-US" sz="2400" b="1">
                <a:solidFill>
                  <a:schemeClr val="lt1"/>
                </a:solidFill>
              </a:rPr>
              <a:t>children</a:t>
            </a:r>
            <a:endParaRPr>
              <a:solidFill>
                <a:schemeClr val="lt1"/>
              </a:solidFill>
            </a:endParaRPr>
          </a:p>
          <a:p>
            <a:pPr marL="1523047" lvl="2" indent="-3427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▪"/>
            </a:pPr>
            <a:r>
              <a:rPr lang="en-US" sz="2400" b="1">
                <a:solidFill>
                  <a:schemeClr val="lt1"/>
                </a:solidFill>
              </a:rPr>
              <a:t>siblings</a:t>
            </a:r>
            <a:r>
              <a:rPr lang="en-US">
                <a:solidFill>
                  <a:schemeClr val="lt1"/>
                </a:solidFill>
              </a:rPr>
              <a:t> - </a:t>
            </a:r>
            <a:r>
              <a:rPr lang="en-US" sz="2400">
                <a:solidFill>
                  <a:schemeClr val="dk1"/>
                </a:solidFill>
              </a:rPr>
              <a:t>the elements before and after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Those properties are used </a:t>
            </a:r>
            <a:r>
              <a:rPr lang="en-US" sz="2400" b="1">
                <a:solidFill>
                  <a:schemeClr val="dk1"/>
                </a:solidFill>
              </a:rPr>
              <a:t>to traverse the DOM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79" name="Google Shape;179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parentNode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element.parentNode</a:t>
            </a:r>
            <a:endParaRPr sz="1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element direct parent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`s parent is NULL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88" name="Google Shape;188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childNodes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element.childNodes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 a nodeList with element`s children  -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child nodes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texts -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nodes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whitespaces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 properties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firstChild / lastChild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element.firstChild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nextSibling / nextElementSibling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element.nextElementSibling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previousSibling / previousElementSibling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element.previousSibling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600</Words>
  <Application>Microsoft Office PowerPoint</Application>
  <PresentationFormat>По избор</PresentationFormat>
  <Paragraphs>179</Paragraphs>
  <Slides>26</Slides>
  <Notes>26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26</vt:i4>
      </vt:variant>
    </vt:vector>
  </HeadingPairs>
  <TitlesOfParts>
    <vt:vector size="33" baseType="lpstr">
      <vt:lpstr>Arial</vt:lpstr>
      <vt:lpstr>Consolas</vt:lpstr>
      <vt:lpstr>Roboto</vt:lpstr>
      <vt:lpstr>Noto Sans Symbols</vt:lpstr>
      <vt:lpstr>Calibri</vt:lpstr>
      <vt:lpstr>Courier New</vt:lpstr>
      <vt:lpstr>1_SoftUni3_1</vt:lpstr>
      <vt:lpstr>JavaScript  DOM manipulation </vt:lpstr>
      <vt:lpstr>Table of Contents</vt:lpstr>
      <vt:lpstr>DOM elements </vt:lpstr>
      <vt:lpstr>Презентация на PowerPoint</vt:lpstr>
      <vt:lpstr>traversing the DOM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Manipulating the DOM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Remove elements from the DOM</vt:lpstr>
      <vt:lpstr>Презентация на PowerPoint</vt:lpstr>
      <vt:lpstr>change elements from the DOM tree  </vt:lpstr>
      <vt:lpstr>Презентация на PowerPoint</vt:lpstr>
      <vt:lpstr>Презентация на PowerPoint</vt:lpstr>
      <vt:lpstr>optimisation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DOM manipulation </dc:title>
  <dc:creator>Milena</dc:creator>
  <cp:lastModifiedBy>Ariel</cp:lastModifiedBy>
  <cp:revision>4</cp:revision>
  <dcterms:modified xsi:type="dcterms:W3CDTF">2020-06-17T17:10:32Z</dcterms:modified>
</cp:coreProperties>
</file>